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20"/>
  </p:notesMasterIdLst>
  <p:sldIdLst>
    <p:sldId id="278" r:id="rId3"/>
    <p:sldId id="282" r:id="rId4"/>
    <p:sldId id="283" r:id="rId5"/>
    <p:sldId id="284" r:id="rId6"/>
    <p:sldId id="270" r:id="rId7"/>
    <p:sldId id="285" r:id="rId8"/>
    <p:sldId id="286" r:id="rId9"/>
    <p:sldId id="291" r:id="rId10"/>
    <p:sldId id="288" r:id="rId11"/>
    <p:sldId id="287" r:id="rId12"/>
    <p:sldId id="276" r:id="rId13"/>
    <p:sldId id="281" r:id="rId14"/>
    <p:sldId id="280" r:id="rId15"/>
    <p:sldId id="293" r:id="rId16"/>
    <p:sldId id="294" r:id="rId17"/>
    <p:sldId id="295" r:id="rId18"/>
    <p:sldId id="29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FBB"/>
    <a:srgbClr val="B709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08E0C6-7586-42C3-9B13-36C30ACB3D28}" type="datetimeFigureOut">
              <a:rPr lang="en-US" smtClean="0"/>
              <a:pPr/>
              <a:t>4/19/2015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BF681-B212-4C04-9FDD-EBA0A597F0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391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3/10/2014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April 2015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COMMUNICATIVE LANGUAGE TEACHING</a:t>
            </a:r>
            <a:endParaRPr lang="en-US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err="1" smtClean="0"/>
              <a:t>Pairwork</a:t>
            </a:r>
            <a:r>
              <a:rPr lang="en-US" b="1" dirty="0" smtClean="0"/>
              <a:t> 1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503920" cy="4648200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dirty="0" smtClean="0">
                <a:solidFill>
                  <a:srgbClr val="002060"/>
                </a:solidFill>
              </a:rPr>
              <a:t>	</a:t>
            </a:r>
          </a:p>
          <a:p>
            <a:pPr marL="45720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AutoNum type="arabicPeriod"/>
            </a:pPr>
            <a:endParaRPr lang="en-US" sz="2400" dirty="0" smtClean="0">
              <a:solidFill>
                <a:srgbClr val="C00000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04800" y="1905000"/>
            <a:ext cx="2743200" cy="914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deductive grammar teaching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172200" y="4038600"/>
            <a:ext cx="2743200" cy="914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inductive grammar teaching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248400" y="2362200"/>
            <a:ext cx="2743200" cy="914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positive reinforcement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429000" y="1600200"/>
            <a:ext cx="2362200" cy="609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contextualize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048000" y="4648200"/>
            <a:ext cx="2286000" cy="609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memorization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495800" y="5638800"/>
            <a:ext cx="2743200" cy="609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fill-in-blank exercise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57200" y="5410200"/>
            <a:ext cx="2743200" cy="609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prompts/cues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28600" y="3810000"/>
            <a:ext cx="1828800" cy="609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synonyms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667000" y="2971800"/>
            <a:ext cx="2743200" cy="914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transformation drill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PRINCIPLES &amp; TECHNIQUES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1600" b="1" dirty="0" smtClean="0">
                <a:solidFill>
                  <a:srgbClr val="0070C0"/>
                </a:solidFill>
              </a:rPr>
              <a:t>(From </a:t>
            </a:r>
            <a:r>
              <a:rPr lang="en-US" sz="2000" i="1" dirty="0" smtClean="0">
                <a:solidFill>
                  <a:srgbClr val="0070C0"/>
                </a:solidFill>
              </a:rPr>
              <a:t>Techniques and Principles in Language Teaching, </a:t>
            </a:r>
            <a:r>
              <a:rPr lang="en-US" sz="2000" dirty="0" smtClean="0">
                <a:solidFill>
                  <a:srgbClr val="0070C0"/>
                </a:solidFill>
              </a:rPr>
              <a:t>Larsen-Freeman, 2000)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11</a:t>
            </a:fld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92768" y="1265584"/>
            <a:ext cx="8951840" cy="4883420"/>
            <a:chOff x="92768" y="907780"/>
            <a:chExt cx="8951840" cy="3892820"/>
          </a:xfrm>
        </p:grpSpPr>
        <p:sp>
          <p:nvSpPr>
            <p:cNvPr id="8" name="Rounded Rectangle 7"/>
            <p:cNvSpPr/>
            <p:nvPr/>
          </p:nvSpPr>
          <p:spPr>
            <a:xfrm>
              <a:off x="2991680" y="2183300"/>
              <a:ext cx="2985056" cy="261730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smtClean="0">
                <a:solidFill>
                  <a:srgbClr val="C00000"/>
                </a:solidFill>
              </a:endParaRPr>
            </a:p>
            <a:p>
              <a:pPr algn="ctr"/>
              <a:r>
                <a:rPr lang="en-US" dirty="0" smtClean="0">
                  <a:solidFill>
                    <a:srgbClr val="C00000"/>
                  </a:solidFill>
                </a:rPr>
                <a:t>CHARACTERISTICS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Use of </a:t>
              </a:r>
              <a:r>
                <a:rPr lang="en-US" u="sng" dirty="0" smtClean="0">
                  <a:solidFill>
                    <a:srgbClr val="0070C0"/>
                  </a:solidFill>
                </a:rPr>
                <a:t>communicative activities</a:t>
              </a:r>
              <a:r>
                <a:rPr lang="en-US" dirty="0" smtClean="0">
                  <a:solidFill>
                    <a:srgbClr val="0070C0"/>
                  </a:solidFill>
                </a:rPr>
                <a:t>: </a:t>
              </a:r>
              <a:r>
                <a:rPr lang="en-US" u="sng" dirty="0" smtClean="0">
                  <a:solidFill>
                    <a:srgbClr val="0070C0"/>
                  </a:solidFill>
                </a:rPr>
                <a:t>information gap</a:t>
              </a:r>
              <a:r>
                <a:rPr lang="en-US" dirty="0" smtClean="0">
                  <a:solidFill>
                    <a:srgbClr val="0070C0"/>
                  </a:solidFill>
                </a:rPr>
                <a:t>, </a:t>
              </a:r>
              <a:r>
                <a:rPr lang="en-US" u="sng" dirty="0" smtClean="0">
                  <a:solidFill>
                    <a:srgbClr val="0070C0"/>
                  </a:solidFill>
                </a:rPr>
                <a:t>choice</a:t>
              </a:r>
              <a:r>
                <a:rPr lang="en-US" dirty="0" smtClean="0">
                  <a:solidFill>
                    <a:srgbClr val="0070C0"/>
                  </a:solidFill>
                </a:rPr>
                <a:t>, </a:t>
              </a:r>
              <a:r>
                <a:rPr lang="en-US" u="sng" dirty="0" smtClean="0">
                  <a:solidFill>
                    <a:srgbClr val="0070C0"/>
                  </a:solidFill>
                </a:rPr>
                <a:t>feedback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Use of </a:t>
              </a:r>
              <a:r>
                <a:rPr lang="en-US" u="sng" dirty="0" smtClean="0">
                  <a:solidFill>
                    <a:srgbClr val="0070C0"/>
                  </a:solidFill>
                </a:rPr>
                <a:t>authentic materials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Maximizing </a:t>
              </a:r>
              <a:r>
                <a:rPr lang="en-US" u="sng" dirty="0" smtClean="0">
                  <a:solidFill>
                    <a:srgbClr val="0070C0"/>
                  </a:solidFill>
                </a:rPr>
                <a:t>students</a:t>
              </a:r>
              <a:r>
                <a:rPr lang="en-US" dirty="0" smtClean="0">
                  <a:solidFill>
                    <a:srgbClr val="0070C0"/>
                  </a:solidFill>
                </a:rPr>
                <a:t>’ </a:t>
              </a:r>
              <a:r>
                <a:rPr lang="en-US" u="sng" dirty="0" smtClean="0">
                  <a:solidFill>
                    <a:srgbClr val="0070C0"/>
                  </a:solidFill>
                </a:rPr>
                <a:t>interactions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Focus on both </a:t>
              </a:r>
              <a:r>
                <a:rPr lang="en-US" u="sng" dirty="0" smtClean="0">
                  <a:solidFill>
                    <a:srgbClr val="0070C0"/>
                  </a:solidFill>
                </a:rPr>
                <a:t>accuracy</a:t>
              </a:r>
              <a:r>
                <a:rPr lang="en-US" dirty="0" smtClean="0">
                  <a:solidFill>
                    <a:srgbClr val="0070C0"/>
                  </a:solidFill>
                </a:rPr>
                <a:t> &amp; </a:t>
              </a:r>
              <a:r>
                <a:rPr lang="en-US" u="sng" dirty="0" smtClean="0">
                  <a:solidFill>
                    <a:srgbClr val="0070C0"/>
                  </a:solidFill>
                </a:rPr>
                <a:t>fluency</a:t>
              </a:r>
            </a:p>
            <a:p>
              <a:pPr algn="ctr"/>
              <a:endParaRPr lang="en-US" dirty="0" smtClean="0">
                <a:solidFill>
                  <a:srgbClr val="C00000"/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6301408" y="1964176"/>
              <a:ext cx="2743200" cy="1998227"/>
            </a:xfrm>
            <a:prstGeom prst="roundRect">
              <a:avLst/>
            </a:prstGeom>
            <a:solidFill>
              <a:srgbClr val="FAFFBB"/>
            </a:soli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C00000"/>
                  </a:solidFill>
                </a:rPr>
                <a:t>TECHNIQUES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Scrambles sentences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Communicative language games</a:t>
              </a:r>
            </a:p>
            <a:p>
              <a:pPr>
                <a:buFont typeface="Wingdings"/>
                <a:buChar char=""/>
              </a:pPr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Picture strip story</a:t>
              </a:r>
            </a:p>
            <a:p>
              <a:pPr>
                <a:buFont typeface="Wingdings"/>
                <a:buChar char=""/>
              </a:pPr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Role play</a:t>
              </a:r>
              <a:endParaRPr lang="en-US" dirty="0" smtClean="0">
                <a:solidFill>
                  <a:srgbClr val="0070C0"/>
                </a:solidFill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92768" y="907780"/>
              <a:ext cx="6003232" cy="3538324"/>
              <a:chOff x="92768" y="907780"/>
              <a:chExt cx="6003232" cy="3538324"/>
            </a:xfrm>
          </p:grpSpPr>
          <p:sp>
            <p:nvSpPr>
              <p:cNvPr id="7" name="Rounded Rectangle 6"/>
              <p:cNvSpPr/>
              <p:nvPr/>
            </p:nvSpPr>
            <p:spPr>
              <a:xfrm>
                <a:off x="2819400" y="907780"/>
                <a:ext cx="3276600" cy="762000"/>
              </a:xfrm>
              <a:prstGeom prst="roundRect">
                <a:avLst/>
              </a:prstGeom>
              <a:solidFill>
                <a:srgbClr val="FFC000"/>
              </a:solidFill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rgbClr val="C00000"/>
                    </a:solidFill>
                  </a:rPr>
                  <a:t>GOAL</a:t>
                </a:r>
              </a:p>
              <a:p>
                <a:pPr>
                  <a:spcBef>
                    <a:spcPts val="600"/>
                  </a:spcBef>
                </a:pPr>
                <a:r>
                  <a:rPr lang="en-US" dirty="0" smtClean="0">
                    <a:solidFill>
                      <a:srgbClr val="0070C0"/>
                    </a:solidFill>
                  </a:rPr>
                  <a:t>Enable Ls to </a:t>
                </a:r>
                <a:r>
                  <a:rPr lang="en-US" u="sng" dirty="0" smtClean="0">
                    <a:solidFill>
                      <a:srgbClr val="0070C0"/>
                    </a:solidFill>
                  </a:rPr>
                  <a:t>communicate</a:t>
                </a:r>
                <a:r>
                  <a:rPr lang="en-US" dirty="0" smtClean="0">
                    <a:solidFill>
                      <a:srgbClr val="0070C0"/>
                    </a:solidFill>
                  </a:rPr>
                  <a:t> in L2</a:t>
                </a:r>
                <a:endParaRPr lang="en-US" u="sng" dirty="0"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22" name="Group 21"/>
              <p:cNvGrpSpPr/>
              <p:nvPr/>
            </p:nvGrpSpPr>
            <p:grpSpPr>
              <a:xfrm>
                <a:off x="92768" y="1371600"/>
                <a:ext cx="2574232" cy="3074504"/>
                <a:chOff x="92768" y="1371600"/>
                <a:chExt cx="2574232" cy="3074504"/>
              </a:xfrm>
            </p:grpSpPr>
            <p:sp>
              <p:nvSpPr>
                <p:cNvPr id="9" name="Rounded Rectangle 8"/>
                <p:cNvSpPr/>
                <p:nvPr/>
              </p:nvSpPr>
              <p:spPr>
                <a:xfrm>
                  <a:off x="92768" y="1371600"/>
                  <a:ext cx="2574232" cy="1752600"/>
                </a:xfrm>
                <a:prstGeom prst="roundRect">
                  <a:avLst/>
                </a:prstGeom>
                <a:solidFill>
                  <a:srgbClr val="FAFFBB"/>
                </a:solidFill>
                <a:ln/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rgbClr val="C00000"/>
                      </a:solidFill>
                    </a:rPr>
                    <a:t>COMMUNICATIVE COMPETENCE</a:t>
                  </a:r>
                </a:p>
                <a:p>
                  <a:pPr>
                    <a:spcBef>
                      <a:spcPts val="600"/>
                    </a:spcBef>
                  </a:pPr>
                  <a:r>
                    <a:rPr lang="en-US" dirty="0" smtClean="0">
                      <a:solidFill>
                        <a:srgbClr val="0070C0"/>
                      </a:solidFill>
                      <a:sym typeface="Wingdings"/>
                    </a:rPr>
                    <a:t></a:t>
                  </a:r>
                  <a:r>
                    <a:rPr lang="en-US" dirty="0" smtClean="0">
                      <a:solidFill>
                        <a:srgbClr val="0070C0"/>
                      </a:solidFill>
                    </a:rPr>
                    <a:t>Language </a:t>
                  </a:r>
                  <a:r>
                    <a:rPr lang="en-US" u="sng" dirty="0" smtClean="0">
                      <a:solidFill>
                        <a:srgbClr val="0070C0"/>
                      </a:solidFill>
                    </a:rPr>
                    <a:t>forms</a:t>
                  </a:r>
                </a:p>
                <a:p>
                  <a:r>
                    <a:rPr lang="en-US" dirty="0" smtClean="0">
                      <a:solidFill>
                        <a:srgbClr val="0070C0"/>
                      </a:solidFill>
                      <a:sym typeface="Wingdings"/>
                    </a:rPr>
                    <a:t></a:t>
                  </a:r>
                  <a:r>
                    <a:rPr lang="en-US" dirty="0" smtClean="0">
                      <a:solidFill>
                        <a:srgbClr val="0070C0"/>
                      </a:solidFill>
                    </a:rPr>
                    <a:t>Language </a:t>
                  </a:r>
                  <a:r>
                    <a:rPr lang="en-US" u="sng" dirty="0" smtClean="0">
                      <a:solidFill>
                        <a:srgbClr val="0070C0"/>
                      </a:solidFill>
                    </a:rPr>
                    <a:t>functions</a:t>
                  </a:r>
                </a:p>
                <a:p>
                  <a:r>
                    <a:rPr lang="en-US" dirty="0" smtClean="0">
                      <a:solidFill>
                        <a:srgbClr val="0070C0"/>
                      </a:solidFill>
                      <a:sym typeface="Wingdings"/>
                    </a:rPr>
                    <a:t></a:t>
                  </a:r>
                  <a:r>
                    <a:rPr lang="en-US" dirty="0" smtClean="0">
                      <a:solidFill>
                        <a:srgbClr val="0070C0"/>
                      </a:solidFill>
                    </a:rPr>
                    <a:t>Language </a:t>
                  </a:r>
                  <a:r>
                    <a:rPr lang="en-US" u="sng" dirty="0" err="1" smtClean="0">
                      <a:solidFill>
                        <a:srgbClr val="0070C0"/>
                      </a:solidFill>
                    </a:rPr>
                    <a:t>appropriacy</a:t>
                  </a:r>
                  <a:endParaRPr lang="en-US" u="sng" dirty="0" smtClean="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10" name="Rounded Rectangle 9"/>
                <p:cNvSpPr/>
                <p:nvPr/>
              </p:nvSpPr>
              <p:spPr>
                <a:xfrm>
                  <a:off x="106020" y="3379304"/>
                  <a:ext cx="2438400" cy="1066800"/>
                </a:xfrm>
                <a:prstGeom prst="roundRect">
                  <a:avLst/>
                </a:prstGeom>
                <a:solidFill>
                  <a:srgbClr val="FAFFBB"/>
                </a:solidFill>
                <a:ln/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r>
                    <a:rPr lang="en-US" dirty="0" smtClean="0">
                      <a:solidFill>
                        <a:srgbClr val="0070C0"/>
                      </a:solidFill>
                      <a:sym typeface="Wingdings"/>
                    </a:rPr>
                    <a:t></a:t>
                  </a:r>
                  <a:r>
                    <a:rPr lang="en-US" dirty="0" smtClean="0">
                      <a:solidFill>
                        <a:srgbClr val="0070C0"/>
                      </a:solidFill>
                    </a:rPr>
                    <a:t>Social </a:t>
                  </a:r>
                  <a:r>
                    <a:rPr lang="en-US" u="sng" dirty="0" smtClean="0">
                      <a:solidFill>
                        <a:srgbClr val="0070C0"/>
                      </a:solidFill>
                    </a:rPr>
                    <a:t>context</a:t>
                  </a:r>
                </a:p>
                <a:p>
                  <a:r>
                    <a:rPr lang="en-US" dirty="0" smtClean="0">
                      <a:solidFill>
                        <a:srgbClr val="0070C0"/>
                      </a:solidFill>
                      <a:sym typeface="Wingdings"/>
                    </a:rPr>
                    <a:t></a:t>
                  </a:r>
                  <a:r>
                    <a:rPr lang="en-US" dirty="0" smtClean="0">
                      <a:solidFill>
                        <a:srgbClr val="0070C0"/>
                      </a:solidFill>
                    </a:rPr>
                    <a:t>Roles of </a:t>
                  </a:r>
                  <a:r>
                    <a:rPr lang="en-US" u="sng" dirty="0" smtClean="0">
                      <a:solidFill>
                        <a:srgbClr val="0070C0"/>
                      </a:solidFill>
                    </a:rPr>
                    <a:t>interlocutor</a:t>
                  </a:r>
                </a:p>
                <a:p>
                  <a:r>
                    <a:rPr lang="en-US" dirty="0" smtClean="0">
                      <a:solidFill>
                        <a:srgbClr val="0070C0"/>
                      </a:solidFill>
                      <a:sym typeface="Wingdings"/>
                    </a:rPr>
                    <a:t></a:t>
                  </a:r>
                  <a:r>
                    <a:rPr lang="en-US" dirty="0" smtClean="0">
                      <a:solidFill>
                        <a:srgbClr val="0070C0"/>
                      </a:solidFill>
                    </a:rPr>
                    <a:t>Meaning </a:t>
                  </a:r>
                  <a:r>
                    <a:rPr lang="en-US" u="sng" dirty="0" smtClean="0">
                      <a:solidFill>
                        <a:srgbClr val="0070C0"/>
                      </a:solidFill>
                    </a:rPr>
                    <a:t>negotiation</a:t>
                  </a:r>
                </a:p>
              </p:txBody>
            </p:sp>
            <p:sp>
              <p:nvSpPr>
                <p:cNvPr id="20" name="Up-Down Arrow 19"/>
                <p:cNvSpPr/>
                <p:nvPr/>
              </p:nvSpPr>
              <p:spPr>
                <a:xfrm>
                  <a:off x="1219200" y="3137452"/>
                  <a:ext cx="152400" cy="228600"/>
                </a:xfrm>
                <a:prstGeom prst="upDown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3" name="Bent-Up Arrow 22"/>
              <p:cNvSpPr/>
              <p:nvPr/>
            </p:nvSpPr>
            <p:spPr>
              <a:xfrm flipH="1" flipV="1">
                <a:off x="1143000" y="1066800"/>
                <a:ext cx="1676400" cy="304800"/>
              </a:xfrm>
              <a:prstGeom prst="bentUp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3" name="Down Arrow 32"/>
            <p:cNvSpPr/>
            <p:nvPr/>
          </p:nvSpPr>
          <p:spPr>
            <a:xfrm rot="10800000">
              <a:off x="4323520" y="1702904"/>
              <a:ext cx="228600" cy="4572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Left-Right Arrow 34"/>
            <p:cNvSpPr/>
            <p:nvPr/>
          </p:nvSpPr>
          <p:spPr>
            <a:xfrm>
              <a:off x="6009860" y="2713388"/>
              <a:ext cx="304800" cy="15240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Left-Right Arrow 35"/>
            <p:cNvSpPr/>
            <p:nvPr/>
          </p:nvSpPr>
          <p:spPr>
            <a:xfrm>
              <a:off x="2667000" y="2514600"/>
              <a:ext cx="304800" cy="15240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PRINCIPLES &amp; TECHNIQUES (cont.)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1600" b="1" dirty="0" smtClean="0">
                <a:solidFill>
                  <a:srgbClr val="0070C0"/>
                </a:solidFill>
              </a:rPr>
              <a:t>(From </a:t>
            </a:r>
            <a:r>
              <a:rPr lang="en-US" sz="2000" i="1" dirty="0" smtClean="0">
                <a:solidFill>
                  <a:srgbClr val="0070C0"/>
                </a:solidFill>
              </a:rPr>
              <a:t>Techniques and Principles in Language Teaching, </a:t>
            </a:r>
            <a:r>
              <a:rPr lang="en-US" sz="2000" dirty="0" smtClean="0">
                <a:solidFill>
                  <a:srgbClr val="0070C0"/>
                </a:solidFill>
              </a:rPr>
              <a:t>Larsen-Freeman, 2000)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12</a:t>
            </a:fld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152400" y="1265584"/>
            <a:ext cx="8763000" cy="5400256"/>
            <a:chOff x="152400" y="907780"/>
            <a:chExt cx="8763000" cy="5400256"/>
          </a:xfrm>
        </p:grpSpPr>
        <p:sp>
          <p:nvSpPr>
            <p:cNvPr id="11" name="Rounded Rectangle 10"/>
            <p:cNvSpPr/>
            <p:nvPr/>
          </p:nvSpPr>
          <p:spPr>
            <a:xfrm>
              <a:off x="6553200" y="990600"/>
              <a:ext cx="2133600" cy="1219200"/>
            </a:xfrm>
            <a:prstGeom prst="roundRect">
              <a:avLst/>
            </a:prstGeom>
            <a:solidFill>
              <a:srgbClr val="FAFFBB"/>
            </a:soli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C00000"/>
                  </a:solidFill>
                </a:rPr>
                <a:t>ROLE OF L1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L2=vehicle for communication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L1= judicious use</a:t>
              </a: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604592" y="4147940"/>
              <a:ext cx="2040832" cy="1447800"/>
            </a:xfrm>
            <a:prstGeom prst="roundRect">
              <a:avLst/>
            </a:prstGeom>
            <a:solidFill>
              <a:srgbClr val="FAFFBB"/>
            </a:soli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C00000"/>
                  </a:solidFill>
                </a:rPr>
                <a:t>EVALUATION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Informal: during </a:t>
              </a:r>
              <a:r>
                <a:rPr lang="en-US" dirty="0" err="1" smtClean="0">
                  <a:solidFill>
                    <a:srgbClr val="0070C0"/>
                  </a:solidFill>
                </a:rPr>
                <a:t>sts’</a:t>
              </a:r>
              <a:r>
                <a:rPr lang="en-US" dirty="0" smtClean="0">
                  <a:solidFill>
                    <a:srgbClr val="0070C0"/>
                  </a:solidFill>
                </a:rPr>
                <a:t> performance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Formal: integrative test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477000" y="2514600"/>
              <a:ext cx="2345636" cy="1411356"/>
            </a:xfrm>
            <a:prstGeom prst="roundRect">
              <a:avLst/>
            </a:prstGeom>
            <a:solidFill>
              <a:srgbClr val="FAFFBB"/>
            </a:soli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C00000"/>
                  </a:solidFill>
                </a:rPr>
                <a:t>ERROR TREATMENT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Tolerated in fluency-based acts.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Corrected in accuracy-based acts.</a:t>
              </a: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2819400" y="907780"/>
              <a:ext cx="3276600" cy="762000"/>
            </a:xfrm>
            <a:prstGeom prst="roundRect">
              <a:avLst/>
            </a:prstGeom>
            <a:solidFill>
              <a:srgbClr val="FFC000"/>
            </a:soli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C00000"/>
                  </a:solidFill>
                </a:rPr>
                <a:t>GOAL</a:t>
              </a:r>
            </a:p>
            <a:p>
              <a:pPr>
                <a:spcBef>
                  <a:spcPts val="600"/>
                </a:spcBef>
              </a:pPr>
              <a:r>
                <a:rPr lang="en-US" dirty="0" smtClean="0">
                  <a:solidFill>
                    <a:srgbClr val="0070C0"/>
                  </a:solidFill>
                </a:rPr>
                <a:t>Enable Ls to </a:t>
              </a:r>
              <a:r>
                <a:rPr lang="en-US" u="sng" dirty="0" smtClean="0">
                  <a:solidFill>
                    <a:srgbClr val="0070C0"/>
                  </a:solidFill>
                </a:rPr>
                <a:t>communicate</a:t>
              </a:r>
              <a:r>
                <a:rPr lang="en-US" dirty="0" smtClean="0">
                  <a:solidFill>
                    <a:srgbClr val="0070C0"/>
                  </a:solidFill>
                </a:rPr>
                <a:t> in L2</a:t>
              </a:r>
              <a:endParaRPr lang="en-US" u="sng" dirty="0">
                <a:solidFill>
                  <a:srgbClr val="0070C0"/>
                </a:solidFill>
              </a:endParaRP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152400" y="1066800"/>
              <a:ext cx="2362200" cy="1600200"/>
            </a:xfrm>
            <a:prstGeom prst="roundRect">
              <a:avLst/>
            </a:prstGeom>
            <a:solidFill>
              <a:srgbClr val="FAFFBB"/>
            </a:soli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C00000"/>
                  </a:solidFill>
                </a:rPr>
                <a:t>ROLES OF T&amp;S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T= facilitator, adviser, monitor, ...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Ss= communicators, managers of learning</a:t>
              </a: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28600" y="2895600"/>
              <a:ext cx="2362200" cy="1295400"/>
            </a:xfrm>
            <a:prstGeom prst="roundRect">
              <a:avLst/>
            </a:prstGeom>
            <a:solidFill>
              <a:srgbClr val="FAFFBB"/>
            </a:soli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C00000"/>
                  </a:solidFill>
                </a:rPr>
                <a:t>INTERACTIONS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T </a:t>
              </a:r>
              <a:r>
                <a:rPr lang="en-US" dirty="0" smtClean="0">
                  <a:solidFill>
                    <a:srgbClr val="0070C0"/>
                  </a:solidFill>
                  <a:sym typeface="Wingdings" pitchFamily="2" charset="2"/>
                </a:rPr>
                <a:t> Ss</a:t>
              </a:r>
              <a:endParaRPr lang="en-US" dirty="0" smtClean="0">
                <a:solidFill>
                  <a:srgbClr val="0070C0"/>
                </a:solidFill>
              </a:endParaRP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Ss </a:t>
              </a:r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 Ss (pairs, triads, groups)</a:t>
              </a:r>
              <a:endParaRPr lang="en-US" dirty="0" smtClean="0">
                <a:solidFill>
                  <a:srgbClr val="0070C0"/>
                </a:solidFill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1066800" y="4326836"/>
              <a:ext cx="2438400" cy="1981200"/>
            </a:xfrm>
            <a:prstGeom prst="roundRect">
              <a:avLst/>
            </a:prstGeom>
            <a:solidFill>
              <a:srgbClr val="FAFFBB"/>
            </a:soli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C00000"/>
                  </a:solidFill>
                </a:rPr>
                <a:t>STUDENTS’ FEELINGS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Motivated by useful use of language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Express individuality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Cooperative interactions enhance security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5715000" y="4114800"/>
              <a:ext cx="3200400" cy="1447800"/>
            </a:xfrm>
            <a:prstGeom prst="roundRect">
              <a:avLst/>
            </a:prstGeom>
            <a:solidFill>
              <a:srgbClr val="FAFFBB"/>
            </a:soli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C00000"/>
                  </a:solidFill>
                </a:rPr>
                <a:t>LANGUAGE/SKILLS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Functional syllabus</a:t>
              </a:r>
              <a:endParaRPr lang="en-US" dirty="0" smtClean="0">
                <a:solidFill>
                  <a:srgbClr val="0070C0"/>
                </a:solidFill>
              </a:endParaRP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err="1" smtClean="0">
                  <a:solidFill>
                    <a:srgbClr val="0070C0"/>
                  </a:solidFill>
                </a:rPr>
                <a:t>Suprasentential</a:t>
              </a:r>
              <a:r>
                <a:rPr lang="en-US" dirty="0" smtClean="0">
                  <a:solidFill>
                    <a:srgbClr val="0070C0"/>
                  </a:solidFill>
                </a:rPr>
                <a:t> / Discourse level (cohesion &amp; coherence)</a:t>
              </a:r>
            </a:p>
            <a:p>
              <a:r>
                <a:rPr lang="en-US" dirty="0" smtClean="0">
                  <a:solidFill>
                    <a:srgbClr val="0070C0"/>
                  </a:solidFill>
                  <a:sym typeface="Wingdings"/>
                </a:rPr>
                <a:t></a:t>
              </a:r>
              <a:r>
                <a:rPr lang="en-US" dirty="0" smtClean="0">
                  <a:solidFill>
                    <a:srgbClr val="0070C0"/>
                  </a:solidFill>
                </a:rPr>
                <a:t>Four skills</a:t>
              </a: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>
              <a:off x="2514600" y="1447800"/>
              <a:ext cx="3048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flipV="1">
              <a:off x="2514600" y="1676400"/>
              <a:ext cx="762000" cy="12192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flipV="1">
              <a:off x="2743200" y="1676400"/>
              <a:ext cx="762000" cy="2667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>
              <a:stCxn id="13" idx="0"/>
            </p:cNvCxnSpPr>
            <p:nvPr/>
          </p:nvCxnSpPr>
          <p:spPr>
            <a:xfrm flipV="1">
              <a:off x="4625008" y="1676400"/>
              <a:ext cx="23192" cy="24715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flipH="1" flipV="1">
              <a:off x="5181600" y="1676400"/>
              <a:ext cx="1066800" cy="24384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>
              <a:endCxn id="7" idx="3"/>
            </p:cNvCxnSpPr>
            <p:nvPr/>
          </p:nvCxnSpPr>
          <p:spPr>
            <a:xfrm flipH="1" flipV="1">
              <a:off x="6096000" y="1288780"/>
              <a:ext cx="457200" cy="662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flipH="1" flipV="1">
              <a:off x="5791200" y="1676400"/>
              <a:ext cx="685800" cy="1371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20782" y="6472093"/>
            <a:ext cx="2133600" cy="365125"/>
          </a:xfrm>
        </p:spPr>
        <p:txBody>
          <a:bodyPr/>
          <a:lstStyle/>
          <a:p>
            <a:r>
              <a:rPr lang="en-US" dirty="0"/>
              <a:t>April 2015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Writing an opinion paragraph 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04800" y="1828800"/>
            <a:ext cx="8503920" cy="4419600"/>
          </a:xfrm>
        </p:spPr>
        <p:txBody>
          <a:bodyPr>
            <a:normAutofit/>
          </a:bodyPr>
          <a:lstStyle/>
          <a:p>
            <a:pPr marL="457200" lvl="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r>
              <a:rPr lang="en-US" dirty="0" smtClean="0">
                <a:solidFill>
                  <a:srgbClr val="002060"/>
                </a:solidFill>
              </a:rPr>
              <a:t>	</a:t>
            </a:r>
            <a:r>
              <a:rPr lang="en-US" dirty="0">
                <a:solidFill>
                  <a:srgbClr val="C00000"/>
                </a:solidFill>
              </a:rPr>
              <a:t>F</a:t>
            </a:r>
            <a:r>
              <a:rPr lang="en-US" dirty="0" smtClean="0">
                <a:solidFill>
                  <a:srgbClr val="C00000"/>
                </a:solidFill>
              </a:rPr>
              <a:t>acts </a:t>
            </a:r>
            <a:r>
              <a:rPr lang="en-US" i="1" dirty="0" smtClean="0">
                <a:solidFill>
                  <a:srgbClr val="C00000"/>
                </a:solidFill>
              </a:rPr>
              <a:t>versus</a:t>
            </a:r>
            <a:r>
              <a:rPr lang="en-US" dirty="0" smtClean="0">
                <a:solidFill>
                  <a:srgbClr val="C00000"/>
                </a:solidFill>
              </a:rPr>
              <a:t> opinions</a:t>
            </a:r>
          </a:p>
          <a:p>
            <a:pPr lvl="1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C00000"/>
                </a:solidFill>
              </a:rPr>
              <a:t>Facts</a:t>
            </a:r>
            <a:r>
              <a:rPr lang="en-US" sz="2400" dirty="0" smtClean="0">
                <a:solidFill>
                  <a:srgbClr val="002060"/>
                </a:solidFill>
              </a:rPr>
              <a:t>: objective, based on truths</a:t>
            </a:r>
            <a:br>
              <a:rPr lang="en-US" sz="2400" dirty="0" smtClean="0">
                <a:solidFill>
                  <a:srgbClr val="002060"/>
                </a:solidFill>
              </a:rPr>
            </a:br>
            <a:r>
              <a:rPr lang="en-US" sz="2400" i="1" dirty="0" smtClean="0">
                <a:solidFill>
                  <a:schemeClr val="tx1"/>
                </a:solidFill>
              </a:rPr>
              <a:t>CLT </a:t>
            </a:r>
            <a:r>
              <a:rPr lang="en-US" sz="2400" i="1" dirty="0" smtClean="0">
                <a:solidFill>
                  <a:schemeClr val="tx1"/>
                </a:solidFill>
              </a:rPr>
              <a:t>makes communicative competence the goal of language teaching.</a:t>
            </a:r>
          </a:p>
          <a:p>
            <a:pPr lvl="1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C00000"/>
                </a:solidFill>
              </a:rPr>
              <a:t>Opinions</a:t>
            </a:r>
            <a:r>
              <a:rPr lang="en-US" sz="2400" dirty="0" smtClean="0">
                <a:solidFill>
                  <a:srgbClr val="002060"/>
                </a:solidFill>
              </a:rPr>
              <a:t>: subjective, based on personal feelings, beliefs</a:t>
            </a:r>
            <a:br>
              <a:rPr lang="en-US" sz="2400" dirty="0" smtClean="0">
                <a:solidFill>
                  <a:srgbClr val="002060"/>
                </a:solidFill>
              </a:rPr>
            </a:br>
            <a:r>
              <a:rPr lang="en-US" sz="2400" i="1" dirty="0" smtClean="0">
                <a:solidFill>
                  <a:schemeClr val="tx1"/>
                </a:solidFill>
              </a:rPr>
              <a:t>CLT </a:t>
            </a:r>
            <a:r>
              <a:rPr lang="en-US" sz="2400" i="1" dirty="0">
                <a:solidFill>
                  <a:schemeClr val="tx1"/>
                </a:solidFill>
              </a:rPr>
              <a:t>has been the best approach in enabling learners  to use language.</a:t>
            </a:r>
            <a:endParaRPr lang="en-US" sz="24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Writing an opinion paragraph 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503920" cy="4953000"/>
          </a:xfrm>
        </p:spPr>
        <p:txBody>
          <a:bodyPr>
            <a:normAutofit lnSpcReduction="10000"/>
          </a:bodyPr>
          <a:lstStyle/>
          <a:p>
            <a:pPr marL="457200" lvl="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r>
              <a:rPr lang="en-US" dirty="0" smtClean="0">
                <a:solidFill>
                  <a:srgbClr val="002060"/>
                </a:solidFill>
              </a:rPr>
              <a:t>	</a:t>
            </a:r>
            <a:r>
              <a:rPr lang="en-US" dirty="0">
                <a:solidFill>
                  <a:srgbClr val="C00000"/>
                </a:solidFill>
              </a:rPr>
              <a:t>S</a:t>
            </a:r>
            <a:r>
              <a:rPr lang="en-US" dirty="0" smtClean="0">
                <a:solidFill>
                  <a:srgbClr val="C00000"/>
                </a:solidFill>
              </a:rPr>
              <a:t>ome statements of facts need further support.</a:t>
            </a:r>
          </a:p>
          <a:p>
            <a:pPr lvl="1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70C0"/>
                </a:solidFill>
              </a:rPr>
              <a:t> Unsupported fact:</a:t>
            </a:r>
            <a:br>
              <a:rPr lang="en-US" sz="2400" dirty="0" smtClean="0">
                <a:solidFill>
                  <a:srgbClr val="0070C0"/>
                </a:solidFill>
              </a:rPr>
            </a:br>
            <a:r>
              <a:rPr lang="en-US" sz="2400" i="1" dirty="0" smtClean="0"/>
              <a:t>GTM and ALM’s techniques are substantially different, but they both emphasize the learning of grammar.</a:t>
            </a:r>
            <a:endParaRPr lang="en-US" sz="2400" i="1" dirty="0" smtClean="0"/>
          </a:p>
          <a:p>
            <a:pPr lvl="1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70C0"/>
                </a:solidFill>
              </a:rPr>
              <a:t>Concrete supporting details</a:t>
            </a:r>
            <a:br>
              <a:rPr lang="en-US" sz="2400" dirty="0" smtClean="0">
                <a:solidFill>
                  <a:srgbClr val="0070C0"/>
                </a:solidFill>
              </a:rPr>
            </a:br>
            <a:r>
              <a:rPr lang="en-US" sz="2400" i="1" dirty="0"/>
              <a:t>In a GTM class, students are asked to do grammatical exercises </a:t>
            </a:r>
            <a:r>
              <a:rPr lang="en-US" sz="2400" i="1" dirty="0" smtClean="0"/>
              <a:t>until </a:t>
            </a:r>
            <a:r>
              <a:rPr lang="en-US" sz="2400" i="1" dirty="0"/>
              <a:t>they master them. Similarly, </a:t>
            </a:r>
            <a:r>
              <a:rPr lang="en-US" sz="2400" i="1" dirty="0" smtClean="0"/>
              <a:t>the ALM teacher gets students practice </a:t>
            </a:r>
            <a:r>
              <a:rPr lang="en-US" sz="2400" i="1" dirty="0"/>
              <a:t>sentence patterns intensively in order to use them automatically. </a:t>
            </a:r>
          </a:p>
        </p:txBody>
      </p:sp>
    </p:spTree>
    <p:extLst>
      <p:ext uri="{BB962C8B-B14F-4D97-AF65-F5344CB8AC3E}">
        <p14:creationId xmlns:p14="http://schemas.microsoft.com/office/powerpoint/2010/main" val="4202107501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Writing an opinion paragraph 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503920" cy="4648200"/>
          </a:xfrm>
        </p:spPr>
        <p:txBody>
          <a:bodyPr>
            <a:normAutofit fontScale="92500" lnSpcReduction="20000"/>
          </a:bodyPr>
          <a:lstStyle/>
          <a:p>
            <a:pPr marL="457200" lvl="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r>
              <a:rPr lang="en-US" dirty="0" smtClean="0">
                <a:solidFill>
                  <a:srgbClr val="002060"/>
                </a:solidFill>
              </a:rPr>
              <a:t>	</a:t>
            </a:r>
            <a:r>
              <a:rPr lang="en-US" dirty="0">
                <a:solidFill>
                  <a:srgbClr val="C00000"/>
                </a:solidFill>
              </a:rPr>
              <a:t>O</a:t>
            </a:r>
            <a:r>
              <a:rPr lang="en-US" dirty="0" smtClean="0">
                <a:solidFill>
                  <a:srgbClr val="C00000"/>
                </a:solidFill>
              </a:rPr>
              <a:t>pinions need </a:t>
            </a:r>
            <a:r>
              <a:rPr lang="en-US" dirty="0" smtClean="0">
                <a:solidFill>
                  <a:srgbClr val="C00000"/>
                </a:solidFill>
              </a:rPr>
              <a:t>further support.</a:t>
            </a:r>
          </a:p>
          <a:p>
            <a:pPr lvl="1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Font typeface="Courier New" pitchFamily="49" charset="0"/>
              <a:buChar char="o"/>
            </a:pPr>
            <a:r>
              <a:rPr lang="en-US" sz="2600" dirty="0" smtClean="0">
                <a:solidFill>
                  <a:srgbClr val="0070C0"/>
                </a:solidFill>
              </a:rPr>
              <a:t>Opinion:</a:t>
            </a:r>
            <a:r>
              <a:rPr lang="en-US" sz="2600" dirty="0" smtClean="0">
                <a:solidFill>
                  <a:srgbClr val="0070C0"/>
                </a:solidFill>
              </a:rPr>
              <a:t/>
            </a:r>
            <a:br>
              <a:rPr lang="en-US" sz="2600" dirty="0" smtClean="0">
                <a:solidFill>
                  <a:srgbClr val="0070C0"/>
                </a:solidFill>
              </a:rPr>
            </a:br>
            <a:r>
              <a:rPr lang="en-US" sz="2600" i="1" dirty="0" smtClean="0"/>
              <a:t>There is a reason </a:t>
            </a:r>
            <a:r>
              <a:rPr lang="en-US" sz="2600" i="1" dirty="0"/>
              <a:t>that the grammar-translation method </a:t>
            </a:r>
            <a:r>
              <a:rPr lang="en-US" sz="2600" i="1" dirty="0" smtClean="0"/>
              <a:t>can </a:t>
            </a:r>
            <a:r>
              <a:rPr lang="en-US" sz="2600" i="1" dirty="0"/>
              <a:t>be used as a supplement to a more communicative </a:t>
            </a:r>
            <a:r>
              <a:rPr lang="en-US" sz="2600" i="1" dirty="0" smtClean="0"/>
              <a:t>approach.</a:t>
            </a:r>
          </a:p>
          <a:p>
            <a:pPr lvl="1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Font typeface="Courier New" pitchFamily="49" charset="0"/>
              <a:buChar char="o"/>
            </a:pPr>
            <a:r>
              <a:rPr lang="en-US" sz="2600" dirty="0" smtClean="0">
                <a:solidFill>
                  <a:srgbClr val="0070C0"/>
                </a:solidFill>
              </a:rPr>
              <a:t>Supporting </a:t>
            </a:r>
            <a:r>
              <a:rPr lang="en-US" sz="2600" dirty="0" smtClean="0">
                <a:solidFill>
                  <a:srgbClr val="0070C0"/>
                </a:solidFill>
              </a:rPr>
              <a:t>details</a:t>
            </a:r>
            <a:br>
              <a:rPr lang="en-US" sz="2600" dirty="0" smtClean="0">
                <a:solidFill>
                  <a:srgbClr val="0070C0"/>
                </a:solidFill>
              </a:rPr>
            </a:br>
            <a:r>
              <a:rPr lang="en-US" sz="2600" i="1" dirty="0"/>
              <a:t>Learn </a:t>
            </a:r>
            <a:r>
              <a:rPr lang="en-US" sz="2600" i="1" dirty="0"/>
              <a:t>grammar rules and vocabulary </a:t>
            </a:r>
            <a:r>
              <a:rPr lang="en-US" sz="2600" i="1" dirty="0"/>
              <a:t>during the teacher’s presentation stage, and practice using them afterward.</a:t>
            </a:r>
          </a:p>
        </p:txBody>
      </p:sp>
    </p:spTree>
    <p:extLst>
      <p:ext uri="{BB962C8B-B14F-4D97-AF65-F5344CB8AC3E}">
        <p14:creationId xmlns:p14="http://schemas.microsoft.com/office/powerpoint/2010/main" val="2897976405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Writing an opinion paragraph 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503920" cy="4648200"/>
          </a:xfrm>
        </p:spPr>
        <p:txBody>
          <a:bodyPr>
            <a:normAutofit fontScale="25000" lnSpcReduction="20000"/>
          </a:bodyPr>
          <a:lstStyle/>
          <a:p>
            <a:pPr marL="457200" lvl="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r>
              <a:rPr lang="en-US" dirty="0" smtClean="0">
                <a:solidFill>
                  <a:srgbClr val="0070C0"/>
                </a:solidFill>
              </a:rPr>
              <a:t>	</a:t>
            </a:r>
            <a:r>
              <a:rPr lang="en-US" sz="9600" dirty="0">
                <a:solidFill>
                  <a:srgbClr val="0070C0"/>
                </a:solidFill>
              </a:rPr>
              <a:t>F</a:t>
            </a:r>
            <a:r>
              <a:rPr lang="en-US" sz="9600" dirty="0" smtClean="0">
                <a:solidFill>
                  <a:srgbClr val="0070C0"/>
                </a:solidFill>
              </a:rPr>
              <a:t>act or opinions?</a:t>
            </a:r>
          </a:p>
          <a:p>
            <a:pPr marL="514350" indent="-51435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9600" dirty="0" smtClean="0"/>
              <a:t>In </a:t>
            </a:r>
            <a:r>
              <a:rPr lang="en-US" sz="9600" dirty="0"/>
              <a:t>my English teaching process, I usually use communicative activities such as games, role plays and problem solving tasks</a:t>
            </a:r>
            <a:r>
              <a:rPr lang="en-US" sz="9600" dirty="0" smtClean="0"/>
              <a:t>.</a:t>
            </a:r>
          </a:p>
          <a:p>
            <a:pPr marL="514350" indent="-51435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9600" dirty="0" smtClean="0"/>
              <a:t>In </a:t>
            </a:r>
            <a:r>
              <a:rPr lang="en-US" sz="9600" dirty="0"/>
              <a:t>order to teach students to communicate in English, the nature of interaction that we apply is very </a:t>
            </a:r>
            <a:r>
              <a:rPr lang="en-US" sz="9600" dirty="0" smtClean="0"/>
              <a:t>important.</a:t>
            </a:r>
          </a:p>
          <a:p>
            <a:pPr marL="514350" indent="-51435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9600" dirty="0"/>
              <a:t>To practice skills, student should work together instead </a:t>
            </a:r>
            <a:r>
              <a:rPr lang="en-US" sz="9600" dirty="0" smtClean="0"/>
              <a:t>of listening </a:t>
            </a:r>
            <a:r>
              <a:rPr lang="en-US" sz="9600" dirty="0"/>
              <a:t>to teacher most </a:t>
            </a:r>
            <a:r>
              <a:rPr lang="en-US" sz="9600"/>
              <a:t>of </a:t>
            </a:r>
            <a:r>
              <a:rPr lang="en-US" sz="9600" smtClean="0"/>
              <a:t>the time</a:t>
            </a:r>
            <a:r>
              <a:rPr lang="en-US" sz="9600" dirty="0"/>
              <a:t>.</a:t>
            </a:r>
          </a:p>
          <a:p>
            <a:pPr marL="45720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endParaRPr lang="en-US" dirty="0"/>
          </a:p>
          <a:p>
            <a:pPr marL="457200" lvl="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r>
              <a:rPr lang="en-US" dirty="0" smtClean="0">
                <a:solidFill>
                  <a:srgbClr val="0070C0"/>
                </a:solidFill>
              </a:rPr>
              <a:t> </a:t>
            </a:r>
          </a:p>
          <a:p>
            <a:pPr marL="457200" lvl="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endParaRPr lang="en-US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456262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REFLECTION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8503920" cy="4572000"/>
          </a:xfrm>
        </p:spPr>
        <p:txBody>
          <a:bodyPr>
            <a:normAutofit/>
          </a:bodyPr>
          <a:lstStyle/>
          <a:p>
            <a:pPr marL="457200" lvl="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r>
              <a:rPr lang="en-US" dirty="0" smtClean="0">
                <a:solidFill>
                  <a:srgbClr val="002060"/>
                </a:solidFill>
              </a:rPr>
              <a:t>	“Being able to communicate required more than linguistic competence; it required communicative competence” (</a:t>
            </a:r>
            <a:r>
              <a:rPr lang="en-US" dirty="0" err="1" smtClean="0">
                <a:solidFill>
                  <a:srgbClr val="002060"/>
                </a:solidFill>
              </a:rPr>
              <a:t>Hymes</a:t>
            </a:r>
            <a:r>
              <a:rPr lang="en-US" dirty="0" smtClean="0">
                <a:solidFill>
                  <a:srgbClr val="002060"/>
                </a:solidFill>
              </a:rPr>
              <a:t> 1971, cited by Larsen-Freeman 2000, p. 121). Referring to reality of teaching and learning English, what can you do to enable students to communicate in English?</a:t>
            </a:r>
          </a:p>
          <a:p>
            <a:pPr marL="45720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AutoNum type="arabicPeriod"/>
            </a:pPr>
            <a:endParaRPr lang="en-US" sz="24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271661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Understanding “Communication”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81000" y="1527048"/>
            <a:ext cx="8424672" cy="4572000"/>
          </a:xfrm>
        </p:spPr>
        <p:txBody>
          <a:bodyPr/>
          <a:lstStyle/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  <p:pic>
        <p:nvPicPr>
          <p:cNvPr id="16386" name="Picture 2" descr="http://www.artizans.com/images/previews/WIL1355.pv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081" y="1600200"/>
            <a:ext cx="8697319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Understanding “Communication”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81000" y="1527048"/>
            <a:ext cx="8424672" cy="4572000"/>
          </a:xfrm>
        </p:spPr>
        <p:txBody>
          <a:bodyPr/>
          <a:lstStyle/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  <p:pic>
        <p:nvPicPr>
          <p:cNvPr id="31746" name="Picture 2" descr="http://www.isixsigma.com/public/images_upload/CB_62-3_052410_640.gif"/>
          <p:cNvPicPr>
            <a:picLocks noChangeAspect="1" noChangeArrowheads="1"/>
          </p:cNvPicPr>
          <p:nvPr/>
        </p:nvPicPr>
        <p:blipFill>
          <a:blip r:embed="rId2" cstate="print"/>
          <a:srcRect t="13115" b="4344"/>
          <a:stretch>
            <a:fillRect/>
          </a:stretch>
        </p:blipFill>
        <p:spPr bwMode="auto">
          <a:xfrm>
            <a:off x="225288" y="1752600"/>
            <a:ext cx="8684708" cy="43434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Understanding “Communication”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81000" y="1527048"/>
            <a:ext cx="8424672" cy="4572000"/>
          </a:xfrm>
        </p:spPr>
        <p:txBody>
          <a:bodyPr/>
          <a:lstStyle/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  <p:pic>
        <p:nvPicPr>
          <p:cNvPr id="33794" name="Picture 2" descr="http://www.l7comix.com/ipt/20051111_communication.png"/>
          <p:cNvPicPr>
            <a:picLocks noChangeAspect="1" noChangeArrowheads="1"/>
          </p:cNvPicPr>
          <p:nvPr/>
        </p:nvPicPr>
        <p:blipFill>
          <a:blip r:embed="rId2" cstate="print"/>
          <a:srcRect l="1280" t="21333" r="1440" b="7556"/>
          <a:stretch>
            <a:fillRect/>
          </a:stretch>
        </p:blipFill>
        <p:spPr bwMode="auto">
          <a:xfrm>
            <a:off x="228600" y="1530624"/>
            <a:ext cx="8674214" cy="479397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Understanding “Communication”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81000" y="1527048"/>
            <a:ext cx="8424672" cy="4572000"/>
          </a:xfrm>
        </p:spPr>
        <p:txBody>
          <a:bodyPr/>
          <a:lstStyle/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  <p:pic>
        <p:nvPicPr>
          <p:cNvPr id="16388" name="Picture 4" descr="http://www.legalvoice.org.uk/wp-content/uploads/2012/09/communication-breakdow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8534400" cy="451794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COMMUNICATION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685800" y="1600200"/>
            <a:ext cx="8122920" cy="4648200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3000"/>
              </a:spcBef>
              <a:buNone/>
            </a:pPr>
            <a:r>
              <a:rPr lang="en-US" dirty="0" smtClean="0">
                <a:solidFill>
                  <a:srgbClr val="002060"/>
                </a:solidFill>
              </a:rPr>
              <a:t>	</a:t>
            </a:r>
            <a:r>
              <a:rPr lang="en-US" dirty="0" smtClean="0">
                <a:solidFill>
                  <a:srgbClr val="C00000"/>
                </a:solidFill>
              </a:rPr>
              <a:t>Communication can break down because speakers/ interlocutors …</a:t>
            </a:r>
          </a:p>
          <a:p>
            <a:pPr marL="514350" indent="-514350">
              <a:spcBef>
                <a:spcPts val="3000"/>
              </a:spcBef>
              <a:buClr>
                <a:srgbClr val="C00000"/>
              </a:buClr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misunderstand a word, a symbol</a:t>
            </a:r>
          </a:p>
          <a:p>
            <a:pPr marL="514350" indent="-514350">
              <a:spcBef>
                <a:spcPts val="3000"/>
              </a:spcBef>
              <a:buClr>
                <a:srgbClr val="C00000"/>
              </a:buClr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do not have a background on the topic </a:t>
            </a:r>
          </a:p>
          <a:p>
            <a:pPr marL="514350" indent="-514350">
              <a:spcBef>
                <a:spcPts val="3000"/>
              </a:spcBef>
              <a:buClr>
                <a:srgbClr val="C00000"/>
              </a:buClr>
              <a:buFont typeface="Wingdings 2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do not understand the context</a:t>
            </a:r>
          </a:p>
          <a:p>
            <a:pPr marL="514350" indent="-514350">
              <a:spcBef>
                <a:spcPts val="3000"/>
              </a:spcBef>
              <a:buClr>
                <a:srgbClr val="C00000"/>
              </a:buClr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are distracted</a:t>
            </a:r>
          </a:p>
          <a:p>
            <a:pPr marL="514350" indent="-514350">
              <a:buAutoNum type="arabicPeriod"/>
            </a:pPr>
            <a:endParaRPr lang="en-US" dirty="0" smtClean="0">
              <a:solidFill>
                <a:srgbClr val="002060"/>
              </a:solidFill>
            </a:endParaRPr>
          </a:p>
          <a:p>
            <a:pPr marL="45720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AutoNum type="arabicPeriod"/>
            </a:pPr>
            <a:endParaRPr lang="en-US" sz="24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COMMUNICATION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8199120" cy="4648200"/>
          </a:xfrm>
        </p:spPr>
        <p:txBody>
          <a:bodyPr>
            <a:normAutofit lnSpcReduction="10000"/>
          </a:bodyPr>
          <a:lstStyle/>
          <a:p>
            <a:pPr marL="514350" indent="-514350">
              <a:buNone/>
            </a:pPr>
            <a:r>
              <a:rPr lang="en-US" dirty="0" smtClean="0">
                <a:solidFill>
                  <a:srgbClr val="002060"/>
                </a:solidFill>
              </a:rPr>
              <a:t>	</a:t>
            </a:r>
            <a:r>
              <a:rPr lang="en-US" dirty="0" smtClean="0">
                <a:solidFill>
                  <a:srgbClr val="C00000"/>
                </a:solidFill>
                <a:sym typeface="Wingdings"/>
              </a:rPr>
              <a:t>Interlocutors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  <a:sym typeface="Wingdings"/>
              </a:rPr>
              <a:t>use </a:t>
            </a:r>
            <a:r>
              <a:rPr lang="en-US" i="1" dirty="0" smtClean="0">
                <a:solidFill>
                  <a:srgbClr val="C00000"/>
                </a:solidFill>
                <a:sym typeface="Wingdings"/>
              </a:rPr>
              <a:t>communicative strategies </a:t>
            </a:r>
            <a:r>
              <a:rPr lang="en-US" dirty="0" smtClean="0">
                <a:solidFill>
                  <a:srgbClr val="C00000"/>
                </a:solidFill>
                <a:sym typeface="Wingdings"/>
              </a:rPr>
              <a:t>to get meaning across </a:t>
            </a:r>
          </a:p>
          <a:p>
            <a:pPr marL="514350" indent="-514350">
              <a:spcBef>
                <a:spcPts val="1200"/>
              </a:spcBef>
              <a:buClr>
                <a:srgbClr val="C00000"/>
              </a:buClr>
            </a:pPr>
            <a:r>
              <a:rPr lang="en-US" dirty="0" smtClean="0">
                <a:solidFill>
                  <a:srgbClr val="002060"/>
                </a:solidFill>
                <a:sym typeface="Wingdings"/>
              </a:rPr>
              <a:t>asking for clarification</a:t>
            </a:r>
          </a:p>
          <a:p>
            <a:pPr marL="514350" indent="-514350">
              <a:buClr>
                <a:srgbClr val="C00000"/>
              </a:buClr>
            </a:pPr>
            <a:r>
              <a:rPr lang="en-US" dirty="0" smtClean="0">
                <a:solidFill>
                  <a:srgbClr val="002060"/>
                </a:solidFill>
                <a:sym typeface="Wingdings"/>
              </a:rPr>
              <a:t>asking for confirmation</a:t>
            </a:r>
          </a:p>
          <a:p>
            <a:pPr marL="514350" indent="-514350">
              <a:buClr>
                <a:srgbClr val="C00000"/>
              </a:buClr>
            </a:pPr>
            <a:r>
              <a:rPr lang="en-US" dirty="0" smtClean="0">
                <a:solidFill>
                  <a:srgbClr val="002060"/>
                </a:solidFill>
                <a:sym typeface="Wingdings"/>
              </a:rPr>
              <a:t>repeating</a:t>
            </a:r>
          </a:p>
          <a:p>
            <a:pPr marL="514350" indent="-514350">
              <a:buClr>
                <a:srgbClr val="C00000"/>
              </a:buClr>
            </a:pPr>
            <a:r>
              <a:rPr lang="en-US" dirty="0" smtClean="0">
                <a:solidFill>
                  <a:srgbClr val="002060"/>
                </a:solidFill>
                <a:sym typeface="Wingdings"/>
              </a:rPr>
              <a:t>paraphrasing</a:t>
            </a:r>
          </a:p>
          <a:p>
            <a:pPr marL="514350" indent="-514350">
              <a:buClr>
                <a:srgbClr val="C00000"/>
              </a:buClr>
            </a:pPr>
            <a:r>
              <a:rPr lang="en-US" dirty="0" smtClean="0">
                <a:solidFill>
                  <a:srgbClr val="002060"/>
                </a:solidFill>
                <a:sym typeface="Wingdings"/>
              </a:rPr>
              <a:t>describing</a:t>
            </a:r>
          </a:p>
          <a:p>
            <a:pPr marL="514350" indent="-514350">
              <a:buClr>
                <a:srgbClr val="C00000"/>
              </a:buClr>
            </a:pPr>
            <a:r>
              <a:rPr lang="en-US" dirty="0" smtClean="0">
                <a:solidFill>
                  <a:srgbClr val="002060"/>
                </a:solidFill>
                <a:sym typeface="Wingdings"/>
              </a:rPr>
              <a:t>explaining</a:t>
            </a:r>
          </a:p>
          <a:p>
            <a:pPr marL="514350" indent="-514350">
              <a:buClr>
                <a:srgbClr val="C00000"/>
              </a:buClr>
            </a:pPr>
            <a:r>
              <a:rPr lang="en-US" dirty="0" smtClean="0">
                <a:solidFill>
                  <a:srgbClr val="002060"/>
                </a:solidFill>
                <a:sym typeface="Wingdings"/>
              </a:rPr>
              <a:t>giving examples</a:t>
            </a:r>
          </a:p>
          <a:p>
            <a:pPr marL="514350" indent="-514350">
              <a:buClr>
                <a:srgbClr val="C00000"/>
              </a:buClr>
            </a:pPr>
            <a:r>
              <a:rPr lang="en-US" dirty="0" smtClean="0">
                <a:solidFill>
                  <a:srgbClr val="002060"/>
                </a:solidFill>
                <a:sym typeface="Wingdings"/>
              </a:rPr>
              <a:t>etc.</a:t>
            </a:r>
            <a:endParaRPr lang="en-US" dirty="0" smtClean="0">
              <a:solidFill>
                <a:srgbClr val="002060"/>
              </a:solidFill>
            </a:endParaRPr>
          </a:p>
          <a:p>
            <a:pPr marL="514350" indent="-514350">
              <a:buAutoNum type="arabicPeriod"/>
            </a:pPr>
            <a:endParaRPr lang="en-US" dirty="0" smtClean="0">
              <a:solidFill>
                <a:srgbClr val="002060"/>
              </a:solidFill>
            </a:endParaRPr>
          </a:p>
          <a:p>
            <a:pPr marL="45720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AutoNum type="arabicPeriod"/>
            </a:pPr>
            <a:endParaRPr lang="en-US" sz="24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Put the lines in the order to make a conversation.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81000" y="1583636"/>
            <a:ext cx="4648200" cy="457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A: </a:t>
            </a:r>
            <a:r>
              <a:rPr lang="en-US" sz="2000" dirty="0" smtClean="0">
                <a:solidFill>
                  <a:srgbClr val="002060"/>
                </a:solidFill>
              </a:rPr>
              <a:t>I took a job aptitude test today. (1)</a:t>
            </a:r>
          </a:p>
        </p:txBody>
      </p:sp>
      <p:sp>
        <p:nvSpPr>
          <p:cNvPr id="6" name="Rectangle 5"/>
          <p:cNvSpPr/>
          <p:nvPr/>
        </p:nvSpPr>
        <p:spPr>
          <a:xfrm>
            <a:off x="381000" y="2865780"/>
            <a:ext cx="5486400" cy="457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A: </a:t>
            </a:r>
            <a:r>
              <a:rPr lang="en-US" sz="2000" dirty="0" smtClean="0">
                <a:solidFill>
                  <a:srgbClr val="002060"/>
                </a:solidFill>
              </a:rPr>
              <a:t>Well, it’s a test of your skills and interests.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600" y="6096000"/>
            <a:ext cx="7391400" cy="457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A: </a:t>
            </a:r>
            <a:r>
              <a:rPr lang="en-US" sz="2000" dirty="0" smtClean="0">
                <a:solidFill>
                  <a:srgbClr val="002060"/>
                </a:solidFill>
              </a:rPr>
              <a:t>Oh, no. The test only shows which job might be good for you.</a:t>
            </a:r>
          </a:p>
        </p:txBody>
      </p:sp>
      <p:sp>
        <p:nvSpPr>
          <p:cNvPr id="8" name="Rectangle 7"/>
          <p:cNvSpPr/>
          <p:nvPr/>
        </p:nvSpPr>
        <p:spPr>
          <a:xfrm>
            <a:off x="685800" y="4953000"/>
            <a:ext cx="1524000" cy="457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A:</a:t>
            </a:r>
            <a:r>
              <a:rPr lang="en-US" sz="2000" dirty="0" smtClean="0">
                <a:solidFill>
                  <a:srgbClr val="002060"/>
                </a:solidFill>
              </a:rPr>
              <a:t> Exactly!</a:t>
            </a:r>
          </a:p>
        </p:txBody>
      </p:sp>
      <p:sp>
        <p:nvSpPr>
          <p:cNvPr id="9" name="Rectangle 8"/>
          <p:cNvSpPr/>
          <p:nvPr/>
        </p:nvSpPr>
        <p:spPr>
          <a:xfrm>
            <a:off x="304800" y="3886200"/>
            <a:ext cx="3810000" cy="457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A: </a:t>
            </a:r>
            <a:r>
              <a:rPr lang="en-US" sz="2000" dirty="0" smtClean="0">
                <a:solidFill>
                  <a:srgbClr val="002060"/>
                </a:solidFill>
              </a:rPr>
              <a:t>I’m not sure what you  mean.</a:t>
            </a:r>
          </a:p>
        </p:txBody>
      </p:sp>
      <p:sp>
        <p:nvSpPr>
          <p:cNvPr id="10" name="Rectangle 9"/>
          <p:cNvSpPr/>
          <p:nvPr/>
        </p:nvSpPr>
        <p:spPr>
          <a:xfrm>
            <a:off x="2819400" y="2133600"/>
            <a:ext cx="6096000" cy="609600"/>
          </a:xfrm>
          <a:prstGeom prst="rect">
            <a:avLst/>
          </a:prstGeom>
          <a:solidFill>
            <a:srgbClr val="FAFFB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B: </a:t>
            </a:r>
            <a:r>
              <a:rPr lang="en-US" sz="2000" dirty="0" smtClean="0">
                <a:solidFill>
                  <a:srgbClr val="002060"/>
                </a:solidFill>
              </a:rPr>
              <a:t>I mean – you took a job test, right? Did you ever do well on the test and get the job?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48200" y="3379304"/>
            <a:ext cx="4191000" cy="457200"/>
          </a:xfrm>
          <a:prstGeom prst="rect">
            <a:avLst/>
          </a:prstGeom>
          <a:solidFill>
            <a:srgbClr val="FAFFB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B: </a:t>
            </a:r>
            <a:r>
              <a:rPr lang="en-US" sz="2000" dirty="0" smtClean="0">
                <a:solidFill>
                  <a:srgbClr val="002060"/>
                </a:solidFill>
              </a:rPr>
              <a:t>I see. And did you get the job?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971800" y="4419600"/>
            <a:ext cx="5791200" cy="457200"/>
          </a:xfrm>
          <a:prstGeom prst="rect">
            <a:avLst/>
          </a:prstGeom>
          <a:solidFill>
            <a:srgbClr val="FAFFB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B:</a:t>
            </a:r>
            <a:r>
              <a:rPr lang="en-US" sz="2000" dirty="0" smtClean="0">
                <a:solidFill>
                  <a:srgbClr val="002060"/>
                </a:solidFill>
              </a:rPr>
              <a:t> Ah, I see. It helps you to choose the right job.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038600" y="5486400"/>
            <a:ext cx="4191000" cy="457200"/>
          </a:xfrm>
          <a:prstGeom prst="rect">
            <a:avLst/>
          </a:prstGeom>
          <a:solidFill>
            <a:srgbClr val="FAFFB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B: </a:t>
            </a:r>
            <a:r>
              <a:rPr lang="en-US" sz="2000" dirty="0" smtClean="0">
                <a:solidFill>
                  <a:srgbClr val="002060"/>
                </a:solidFill>
              </a:rPr>
              <a:t>A job aptitude test? What’s that?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b="1" dirty="0" smtClean="0"/>
              <a:t>COMMUNICATIVE STRATEGIES – Example</a:t>
            </a:r>
            <a:br>
              <a:rPr lang="en-US" sz="3100" b="1" dirty="0" smtClean="0"/>
            </a:br>
            <a:r>
              <a:rPr lang="en-US" sz="2000" dirty="0" smtClean="0">
                <a:solidFill>
                  <a:srgbClr val="002060"/>
                </a:solidFill>
              </a:rPr>
              <a:t>(From </a:t>
            </a:r>
            <a:r>
              <a:rPr lang="en-US" sz="2000" i="1" dirty="0" smtClean="0">
                <a:solidFill>
                  <a:srgbClr val="002060"/>
                </a:solidFill>
              </a:rPr>
              <a:t>Pathways 1</a:t>
            </a:r>
            <a:r>
              <a:rPr lang="en-US" sz="2000" dirty="0" smtClean="0">
                <a:solidFill>
                  <a:srgbClr val="002060"/>
                </a:solidFill>
              </a:rPr>
              <a:t>, Becky Tarver Chase, 2013. p. 8)</a:t>
            </a:r>
            <a:endParaRPr lang="en-US" sz="3600" dirty="0">
              <a:solidFill>
                <a:srgbClr val="00206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8427720" cy="5029200"/>
          </a:xfrm>
        </p:spPr>
        <p:txBody>
          <a:bodyPr>
            <a:normAutofit lnSpcReduction="10000"/>
          </a:bodyPr>
          <a:lstStyle/>
          <a:p>
            <a:pPr marL="514350" indent="-514350">
              <a:spcBef>
                <a:spcPts val="0"/>
              </a:spcBef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A: 	</a:t>
            </a:r>
            <a:r>
              <a:rPr lang="en-US" sz="2400" dirty="0" smtClean="0">
                <a:solidFill>
                  <a:srgbClr val="002060"/>
                </a:solidFill>
              </a:rPr>
              <a:t>I took a job aptitude test today.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Clr>
                <a:srgbClr val="C00000"/>
              </a:buClr>
              <a:buSzPct val="100000"/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B:	</a:t>
            </a:r>
            <a:r>
              <a:rPr lang="en-US" sz="2400" dirty="0" smtClean="0">
                <a:solidFill>
                  <a:srgbClr val="002060"/>
                </a:solidFill>
              </a:rPr>
              <a:t>A job aptitude test? What’s that?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Clr>
                <a:srgbClr val="C00000"/>
              </a:buClr>
              <a:buSzPct val="100000"/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A: 	</a:t>
            </a:r>
            <a:r>
              <a:rPr lang="en-US" sz="2400" dirty="0" smtClean="0">
                <a:solidFill>
                  <a:srgbClr val="002060"/>
                </a:solidFill>
              </a:rPr>
              <a:t>Well, it’s a test of your skills and interests.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Clr>
                <a:srgbClr val="C00000"/>
              </a:buClr>
              <a:buSzPct val="100000"/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B: 	</a:t>
            </a:r>
            <a:r>
              <a:rPr lang="en-US" sz="2400" dirty="0" smtClean="0">
                <a:solidFill>
                  <a:srgbClr val="002060"/>
                </a:solidFill>
              </a:rPr>
              <a:t>I see. And did you get the job?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Clr>
                <a:srgbClr val="C00000"/>
              </a:buClr>
              <a:buSzPct val="100000"/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A:	</a:t>
            </a:r>
            <a:r>
              <a:rPr lang="en-US" sz="2400" dirty="0" smtClean="0">
                <a:solidFill>
                  <a:srgbClr val="002060"/>
                </a:solidFill>
              </a:rPr>
              <a:t>I’m not sure what you mean.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Clr>
                <a:srgbClr val="C00000"/>
              </a:buClr>
              <a:buSzPct val="100000"/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B:	</a:t>
            </a:r>
            <a:r>
              <a:rPr lang="en-US" sz="2400" dirty="0" smtClean="0">
                <a:solidFill>
                  <a:srgbClr val="002060"/>
                </a:solidFill>
              </a:rPr>
              <a:t>I mean – you took a job test, right? Did you ever do well on the test and get the job?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Clr>
                <a:srgbClr val="C00000"/>
              </a:buClr>
              <a:buSzPct val="100000"/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A:</a:t>
            </a:r>
            <a:r>
              <a:rPr lang="en-US" sz="2400" dirty="0" smtClean="0">
                <a:solidFill>
                  <a:srgbClr val="002060"/>
                </a:solidFill>
              </a:rPr>
              <a:t>	Oh, no. The test only shows which job might be good for you.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Clr>
                <a:srgbClr val="C00000"/>
              </a:buClr>
              <a:buSzPct val="100000"/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B:</a:t>
            </a:r>
            <a:r>
              <a:rPr lang="en-US" sz="2400" dirty="0" smtClean="0">
                <a:solidFill>
                  <a:srgbClr val="002060"/>
                </a:solidFill>
              </a:rPr>
              <a:t>	Ah, I see. It helps you to choose the right job.</a:t>
            </a:r>
          </a:p>
          <a:p>
            <a:pPr marL="457200" indent="-457200">
              <a:lnSpc>
                <a:spcPct val="130000"/>
              </a:lnSpc>
              <a:spcBef>
                <a:spcPts val="0"/>
              </a:spcBef>
              <a:buClr>
                <a:srgbClr val="C00000"/>
              </a:buClr>
              <a:buSzPct val="100000"/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A:</a:t>
            </a:r>
            <a:r>
              <a:rPr lang="en-US" sz="2400" dirty="0" smtClean="0">
                <a:solidFill>
                  <a:srgbClr val="002060"/>
                </a:solidFill>
              </a:rPr>
              <a:t>	Exactly!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Civic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1651</TotalTime>
  <Words>406</Words>
  <Application>Microsoft Office PowerPoint</Application>
  <PresentationFormat>On-screen Show (4:3)</PresentationFormat>
  <Paragraphs>154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1_Civic</vt:lpstr>
      <vt:lpstr>Office Theme</vt:lpstr>
      <vt:lpstr>COMMUNICATIVE LANGUAGE TEACHING</vt:lpstr>
      <vt:lpstr> Understanding “Communication”</vt:lpstr>
      <vt:lpstr> Understanding “Communication”</vt:lpstr>
      <vt:lpstr> Understanding “Communication”</vt:lpstr>
      <vt:lpstr> Understanding “Communication”</vt:lpstr>
      <vt:lpstr> COMMUNICATION</vt:lpstr>
      <vt:lpstr> COMMUNICATION</vt:lpstr>
      <vt:lpstr>Put the lines in the order to make a conversation.</vt:lpstr>
      <vt:lpstr>COMMUNICATIVE STRATEGIES – Example (From Pathways 1, Becky Tarver Chase, 2013. p. 8)</vt:lpstr>
      <vt:lpstr> Pairwork 1</vt:lpstr>
      <vt:lpstr>PRINCIPLES &amp; TECHNIQUES (From Techniques and Principles in Language Teaching, Larsen-Freeman, 2000)</vt:lpstr>
      <vt:lpstr>PRINCIPLES &amp; TECHNIQUES (cont.) (From Techniques and Principles in Language Teaching, Larsen-Freeman, 2000)</vt:lpstr>
      <vt:lpstr> Writing an opinion paragraph </vt:lpstr>
      <vt:lpstr> Writing an opinion paragraph </vt:lpstr>
      <vt:lpstr> Writing an opinion paragraph </vt:lpstr>
      <vt:lpstr> Writing an opinion paragraph </vt:lpstr>
      <vt:lpstr> REFLECTION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FOCUS ON PRONUNCIATION</dc:title>
  <dc:creator>user</dc:creator>
  <cp:lastModifiedBy>Hoai Minh</cp:lastModifiedBy>
  <cp:revision>57</cp:revision>
  <dcterms:created xsi:type="dcterms:W3CDTF">2014-03-07T10:37:04Z</dcterms:created>
  <dcterms:modified xsi:type="dcterms:W3CDTF">2015-04-19T04:01:01Z</dcterms:modified>
</cp:coreProperties>
</file>